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ABDC6"/>
    <a:srgbClr val="060FCA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21992F-39E2-44C4-A7C3-E9D72230A95D}" type="datetimeFigureOut">
              <a:rPr lang="en-GB" smtClean="0"/>
              <a:t>29/11/2012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F5EB17-AEB8-4665-ADEA-8F0CD82AA71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2627784" y="5276800"/>
            <a:ext cx="6480048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dirty="0" smtClean="0"/>
          </a:p>
          <a:p>
            <a:pPr algn="r"/>
            <a:endParaRPr lang="en-GB" dirty="0" smtClean="0"/>
          </a:p>
          <a:p>
            <a:pPr marL="36576" indent="0" algn="r">
              <a:buNone/>
            </a:pPr>
            <a:r>
              <a:rPr lang="en-GB" sz="2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Product Design @ </a:t>
            </a:r>
            <a:r>
              <a:rPr lang="en-GB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Fortrose</a:t>
            </a:r>
            <a:r>
              <a:rPr lang="en-GB" sz="2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Academy</a:t>
            </a:r>
            <a:endParaRPr lang="en-GB" sz="2400" dirty="0">
              <a:solidFill>
                <a:schemeClr val="bg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vention" TargetMode="External"/><Relationship Id="rId2" Type="http://schemas.openxmlformats.org/officeDocument/2006/relationships/hyperlink" Target="http://en.wikipedia.org/wiki/Exclusive_righ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7632848" cy="3456384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>
                <a:solidFill>
                  <a:srgbClr val="00B0F0"/>
                </a:solidFill>
              </a:rPr>
              <a:t>Intellectual </a:t>
            </a:r>
            <a:br>
              <a:rPr lang="en-GB" sz="6000" b="1" dirty="0" smtClean="0">
                <a:solidFill>
                  <a:srgbClr val="00B0F0"/>
                </a:solidFill>
              </a:rPr>
            </a:br>
            <a:r>
              <a:rPr lang="en-GB" sz="6000" b="1" dirty="0" smtClean="0">
                <a:solidFill>
                  <a:srgbClr val="00B0F0"/>
                </a:solidFill>
              </a:rPr>
              <a:t>property </a:t>
            </a:r>
            <a:r>
              <a:rPr lang="en-GB" sz="6000" dirty="0" smtClean="0">
                <a:solidFill>
                  <a:srgbClr val="00B0F0"/>
                </a:solidFill>
              </a:rPr>
              <a:t>rights</a:t>
            </a:r>
            <a:endParaRPr lang="en-GB" sz="60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6480048" cy="1752600"/>
          </a:xfrm>
        </p:spPr>
        <p:txBody>
          <a:bodyPr>
            <a:normAutofit/>
          </a:bodyPr>
          <a:lstStyle/>
          <a:p>
            <a:pPr algn="r"/>
            <a:endParaRPr lang="en-GB" dirty="0" smtClean="0"/>
          </a:p>
          <a:p>
            <a:pPr algn="r"/>
            <a:endParaRPr lang="en-GB" dirty="0"/>
          </a:p>
          <a:p>
            <a:pPr algn="r"/>
            <a:r>
              <a:rPr lang="en-GB" sz="2400" dirty="0" smtClean="0">
                <a:latin typeface="Calibri" pitchFamily="34" charset="0"/>
                <a:cs typeface="Calibri" pitchFamily="34" charset="0"/>
              </a:rPr>
              <a:t>Product Design @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Fortrose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Academy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9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What do I write in the exam though? </a:t>
            </a:r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</a:t>
            </a:r>
            <a:r>
              <a:rPr lang="en-GB" b="1" dirty="0"/>
              <a:t>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200" b="1" dirty="0" smtClean="0">
                <a:latin typeface="Calibri" pitchFamily="34" charset="0"/>
                <a:ea typeface="Times New Roman"/>
                <a:cs typeface="Calibri" pitchFamily="34" charset="0"/>
              </a:rPr>
              <a:t>With regards to a designer: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32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3200" dirty="0" smtClean="0">
                <a:latin typeface="Calibri" pitchFamily="34" charset="0"/>
                <a:ea typeface="Times New Roman"/>
                <a:cs typeface="Calibri" pitchFamily="34" charset="0"/>
              </a:rPr>
              <a:t>Ideas </a:t>
            </a:r>
            <a:r>
              <a:rPr lang="en-GB" sz="3200" dirty="0">
                <a:latin typeface="Calibri" pitchFamily="34" charset="0"/>
                <a:ea typeface="Times New Roman"/>
                <a:cs typeface="Calibri" pitchFamily="34" charset="0"/>
              </a:rPr>
              <a:t>are the Intellectual Property (IP) of the creator, either of an individual or a company 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24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3200" dirty="0" smtClean="0">
                <a:latin typeface="Calibri" pitchFamily="34" charset="0"/>
                <a:ea typeface="Times New Roman"/>
                <a:cs typeface="Calibri" pitchFamily="34" charset="0"/>
              </a:rPr>
              <a:t>Designer must ensure </a:t>
            </a:r>
            <a:r>
              <a:rPr lang="en-GB" sz="3200" dirty="0">
                <a:latin typeface="Calibri" pitchFamily="34" charset="0"/>
                <a:ea typeface="Times New Roman"/>
                <a:cs typeface="Calibri" pitchFamily="34" charset="0"/>
              </a:rPr>
              <a:t>that they are not infringing other patents etc. 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32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3200" dirty="0" smtClean="0">
                <a:latin typeface="Calibri" pitchFamily="34" charset="0"/>
                <a:ea typeface="Times New Roman"/>
                <a:cs typeface="Calibri" pitchFamily="34" charset="0"/>
              </a:rPr>
              <a:t>Original </a:t>
            </a:r>
            <a:r>
              <a:rPr lang="en-GB" sz="3200" dirty="0">
                <a:latin typeface="Calibri" pitchFamily="34" charset="0"/>
                <a:ea typeface="Times New Roman"/>
                <a:cs typeface="Calibri" pitchFamily="34" charset="0"/>
              </a:rPr>
              <a:t>design drawings must be kept safe as proof. 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24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3200" dirty="0">
                <a:latin typeface="Calibri" pitchFamily="34" charset="0"/>
                <a:ea typeface="Times New Roman"/>
                <a:cs typeface="Calibri" pitchFamily="34" charset="0"/>
              </a:rPr>
              <a:t>An in-house designer has no rights to the design, all rights lie with his/her employer 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24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3200" dirty="0">
                <a:latin typeface="Calibri" pitchFamily="34" charset="0"/>
                <a:ea typeface="Times New Roman"/>
                <a:cs typeface="Calibri" pitchFamily="34" charset="0"/>
              </a:rPr>
              <a:t>A freelance or consultant designer may be able to protect his design by use of a patent.</a:t>
            </a:r>
            <a:r>
              <a:rPr lang="en-GB" sz="3200" b="1" dirty="0"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endParaRPr lang="en-GB" sz="24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599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What do I write in the exam though? </a:t>
            </a:r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</a:t>
            </a:r>
            <a:r>
              <a:rPr lang="en-GB" b="1" dirty="0"/>
              <a:t>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 smtClean="0">
                <a:latin typeface="Calibri" pitchFamily="34" charset="0"/>
                <a:ea typeface="Times New Roman"/>
                <a:cs typeface="Calibri" pitchFamily="34" charset="0"/>
              </a:rPr>
              <a:t>With regards to client/manufacturer:</a:t>
            </a:r>
          </a:p>
          <a:p>
            <a:pPr marL="0" indent="0">
              <a:buNone/>
            </a:pPr>
            <a:endParaRPr lang="en-GB" sz="2000" b="1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r>
              <a:rPr lang="en-GB" sz="2200" dirty="0">
                <a:latin typeface="Calibri" pitchFamily="34" charset="0"/>
                <a:cs typeface="Calibri" pitchFamily="34" charset="0"/>
              </a:rPr>
              <a:t>Will protect them by the use of patents and/or 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trademarks  but </a:t>
            </a:r>
            <a:r>
              <a:rPr lang="en-GB" sz="2200" dirty="0">
                <a:latin typeface="Calibri" pitchFamily="34" charset="0"/>
                <a:cs typeface="Calibri" pitchFamily="34" charset="0"/>
              </a:rPr>
              <a:t>as patents are in the public domain these ideas may be copied by other companies in other parts of the world. </a:t>
            </a:r>
            <a:endParaRPr lang="en-GB" sz="2200" dirty="0" smtClean="0">
              <a:latin typeface="Calibri" pitchFamily="34" charset="0"/>
              <a:cs typeface="Calibri" pitchFamily="34" charset="0"/>
            </a:endParaRPr>
          </a:p>
          <a:p>
            <a:pPr marL="36576" indent="0">
              <a:buNone/>
            </a:pPr>
            <a:endParaRPr lang="en-GB" sz="2200" dirty="0">
              <a:latin typeface="Calibri" pitchFamily="34" charset="0"/>
              <a:cs typeface="Calibri" pitchFamily="34" charset="0"/>
            </a:endParaRPr>
          </a:p>
          <a:p>
            <a:r>
              <a:rPr lang="en-GB" sz="2200" dirty="0" smtClean="0">
                <a:latin typeface="Calibri" pitchFamily="34" charset="0"/>
                <a:cs typeface="Calibri" pitchFamily="34" charset="0"/>
              </a:rPr>
              <a:t>Creative </a:t>
            </a:r>
            <a:r>
              <a:rPr lang="en-GB" sz="2200" dirty="0">
                <a:latin typeface="Calibri" pitchFamily="34" charset="0"/>
                <a:cs typeface="Calibri" pitchFamily="34" charset="0"/>
              </a:rPr>
              <a:t>processes which generate new ideas may have commercial value </a:t>
            </a:r>
            <a:endParaRPr lang="en-GB" sz="2200" dirty="0" smtClean="0">
              <a:latin typeface="Calibri" pitchFamily="34" charset="0"/>
              <a:cs typeface="Calibri" pitchFamily="34" charset="0"/>
            </a:endParaRPr>
          </a:p>
          <a:p>
            <a:endParaRPr lang="en-GB" sz="2200" dirty="0">
              <a:latin typeface="Calibri" pitchFamily="34" charset="0"/>
              <a:cs typeface="Calibri" pitchFamily="34" charset="0"/>
            </a:endParaRPr>
          </a:p>
          <a:p>
            <a:r>
              <a:rPr lang="en-GB" sz="2200" dirty="0" smtClean="0">
                <a:latin typeface="Calibri" pitchFamily="34" charset="0"/>
                <a:cs typeface="Calibri" pitchFamily="34" charset="0"/>
              </a:rPr>
              <a:t>Commercially </a:t>
            </a:r>
            <a:r>
              <a:rPr lang="en-GB" sz="2200" dirty="0">
                <a:latin typeface="Calibri" pitchFamily="34" charset="0"/>
                <a:cs typeface="Calibri" pitchFamily="34" charset="0"/>
              </a:rPr>
              <a:t>valuable ideas can be at risk if not carefully protected, and others may gain commercial advantage as a result </a:t>
            </a:r>
            <a:endParaRPr lang="en-GB" sz="2200" dirty="0" smtClean="0">
              <a:latin typeface="Calibri" pitchFamily="34" charset="0"/>
              <a:cs typeface="Calibri" pitchFamily="34" charset="0"/>
            </a:endParaRPr>
          </a:p>
          <a:p>
            <a:endParaRPr lang="en-GB" sz="2200" dirty="0">
              <a:latin typeface="Calibri" pitchFamily="34" charset="0"/>
              <a:cs typeface="Calibri" pitchFamily="34" charset="0"/>
            </a:endParaRPr>
          </a:p>
          <a:p>
            <a:r>
              <a:rPr lang="en-GB" sz="2200" dirty="0" smtClean="0">
                <a:latin typeface="Calibri" pitchFamily="34" charset="0"/>
                <a:cs typeface="Calibri" pitchFamily="34" charset="0"/>
              </a:rPr>
              <a:t>IP </a:t>
            </a:r>
            <a:r>
              <a:rPr lang="en-GB" sz="2200" dirty="0">
                <a:latin typeface="Calibri" pitchFamily="34" charset="0"/>
                <a:cs typeface="Calibri" pitchFamily="34" charset="0"/>
              </a:rPr>
              <a:t>can have enormous commercial value and can be traded as a 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commodity</a:t>
            </a:r>
            <a:endParaRPr lang="en-GB" sz="22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0" indent="0">
              <a:buNone/>
            </a:pPr>
            <a:endParaRPr lang="en-GB" sz="2000" b="1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0" indent="0">
              <a:buNone/>
            </a:pPr>
            <a:endParaRPr lang="en-GB" sz="3200" b="1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GB" sz="3200" dirty="0">
              <a:latin typeface="Calibri" pitchFamily="34" charset="0"/>
              <a:ea typeface="Times New Roman"/>
              <a:cs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60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What is Intellectual Property?</a:t>
            </a:r>
            <a:endParaRPr lang="en-GB" b="1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2596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endParaRPr lang="en-GB" dirty="0" smtClean="0"/>
          </a:p>
          <a:p>
            <a:pPr marL="36576" indent="0">
              <a:buNone/>
            </a:pPr>
            <a:endParaRPr lang="en-GB" dirty="0"/>
          </a:p>
          <a:p>
            <a:pPr marL="36576" indent="0">
              <a:buNone/>
            </a:pPr>
            <a:endParaRPr lang="en-GB" dirty="0" smtClean="0"/>
          </a:p>
          <a:p>
            <a:pPr marL="36576" indent="0">
              <a:buNone/>
            </a:pPr>
            <a:endParaRPr lang="en-GB" dirty="0"/>
          </a:p>
          <a:p>
            <a:pPr marL="36576" indent="0">
              <a:buNone/>
            </a:pPr>
            <a:endParaRPr lang="en-GB" dirty="0" smtClean="0"/>
          </a:p>
          <a:p>
            <a:pPr marL="36576" indent="0">
              <a:buNone/>
            </a:pPr>
            <a:endParaRPr lang="en-GB" dirty="0"/>
          </a:p>
          <a:p>
            <a:pPr marL="36576" indent="0">
              <a:buNone/>
            </a:pPr>
            <a:endParaRPr lang="en-GB" dirty="0" smtClean="0"/>
          </a:p>
          <a:p>
            <a:pPr marL="36576" indent="0">
              <a:buNone/>
            </a:pPr>
            <a:r>
              <a:rPr lang="en-GB" dirty="0" smtClean="0"/>
              <a:t>It is to do with who owns knowledge/ ideas/ technology/ designs.</a:t>
            </a:r>
          </a:p>
          <a:p>
            <a:pPr marL="36576" indent="0">
              <a:buNone/>
            </a:pPr>
            <a:endParaRPr lang="en-GB" dirty="0" smtClean="0"/>
          </a:p>
        </p:txBody>
      </p:sp>
      <p:pic>
        <p:nvPicPr>
          <p:cNvPr id="1026" name="Picture 2" descr="http://ichef.bbci.co.uk/images/ic/640x360/legacy/episode/b01p51qs.jpg?nodefault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24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Different Types of IPR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Confidentiality</a:t>
            </a:r>
          </a:p>
          <a:p>
            <a:r>
              <a:rPr lang="en-GB" b="1" dirty="0"/>
              <a:t>Copyright </a:t>
            </a:r>
            <a:r>
              <a:rPr lang="en-GB" b="1" dirty="0" smtClean="0"/>
              <a:t>©</a:t>
            </a:r>
          </a:p>
          <a:p>
            <a:r>
              <a:rPr lang="en-GB" b="1" dirty="0"/>
              <a:t>Patent </a:t>
            </a:r>
            <a:endParaRPr lang="en-GB" b="1" dirty="0" smtClean="0"/>
          </a:p>
          <a:p>
            <a:r>
              <a:rPr lang="en-GB" b="1" dirty="0"/>
              <a:t>Trademark </a:t>
            </a:r>
            <a:r>
              <a:rPr lang="en-GB" dirty="0" smtClean="0"/>
              <a:t>™</a:t>
            </a:r>
          </a:p>
          <a:p>
            <a:r>
              <a:rPr lang="en-GB" b="1" dirty="0"/>
              <a:t>Brand	</a:t>
            </a:r>
            <a:endParaRPr lang="en-GB" b="1" dirty="0" smtClean="0"/>
          </a:p>
          <a:p>
            <a:r>
              <a:rPr lang="en-GB" b="1" dirty="0" smtClean="0"/>
              <a:t>Design Rights </a:t>
            </a:r>
          </a:p>
          <a:p>
            <a:r>
              <a:rPr lang="en-GB" b="1" dirty="0" smtClean="0"/>
              <a:t>Registered Design</a:t>
            </a:r>
            <a:r>
              <a:rPr lang="en-GB" dirty="0" smtClean="0"/>
              <a:t> ®</a:t>
            </a:r>
          </a:p>
          <a:p>
            <a:pPr marL="3657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69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What do I need to know about for my exam?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Patent </a:t>
            </a:r>
          </a:p>
          <a:p>
            <a:endParaRPr lang="en-GB" b="1" dirty="0" smtClean="0"/>
          </a:p>
          <a:p>
            <a:r>
              <a:rPr lang="en-GB" b="1" dirty="0"/>
              <a:t>Trademark </a:t>
            </a:r>
            <a:r>
              <a:rPr lang="en-GB" dirty="0" smtClean="0"/>
              <a:t>™</a:t>
            </a:r>
          </a:p>
          <a:p>
            <a:endParaRPr lang="en-GB" dirty="0" smtClean="0"/>
          </a:p>
          <a:p>
            <a:r>
              <a:rPr lang="en-GB" b="1" dirty="0"/>
              <a:t>Brand	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Design Rights </a:t>
            </a:r>
          </a:p>
          <a:p>
            <a:endParaRPr lang="en-GB" b="1" dirty="0" smtClean="0"/>
          </a:p>
          <a:p>
            <a:r>
              <a:rPr lang="en-GB" b="1" dirty="0" smtClean="0"/>
              <a:t>Registered Design</a:t>
            </a:r>
            <a:r>
              <a:rPr lang="en-GB" dirty="0" smtClean="0"/>
              <a:t> ®</a:t>
            </a:r>
          </a:p>
          <a:p>
            <a:pPr marL="3657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44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Patent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525963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You will have heard about Patents on Dragon’s Den. </a:t>
            </a:r>
          </a:p>
          <a:p>
            <a:pPr marL="36576" indent="0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Consist of </a:t>
            </a:r>
            <a:r>
              <a:rPr lang="en-GB" dirty="0">
                <a:latin typeface="Calibri" pitchFamily="34" charset="0"/>
                <a:cs typeface="Calibri" pitchFamily="34" charset="0"/>
              </a:rPr>
              <a:t>a set of </a:t>
            </a:r>
            <a:r>
              <a:rPr lang="en-GB" dirty="0">
                <a:latin typeface="Calibri" pitchFamily="34" charset="0"/>
                <a:cs typeface="Calibri" pitchFamily="34" charset="0"/>
                <a:hlinkClick r:id="rId2" action="ppaction://hlinkfile" tooltip="Exclusive right"/>
              </a:rPr>
              <a:t>exclusive rights</a:t>
            </a:r>
            <a:r>
              <a:rPr lang="en-GB" dirty="0">
                <a:latin typeface="Calibri" pitchFamily="34" charset="0"/>
                <a:cs typeface="Calibri" pitchFamily="34" charset="0"/>
              </a:rPr>
              <a:t> granted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GB" dirty="0">
                <a:latin typeface="Calibri" pitchFamily="34" charset="0"/>
                <a:cs typeface="Calibri" pitchFamily="34" charset="0"/>
              </a:rPr>
              <a:t>an inventor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GB" dirty="0">
                <a:latin typeface="Calibri" pitchFamily="34" charset="0"/>
                <a:cs typeface="Calibri" pitchFamily="34" charset="0"/>
              </a:rPr>
              <a:t>a limited period of time, in exchange for the public disclosure of the </a:t>
            </a:r>
            <a:r>
              <a:rPr lang="en-GB" dirty="0" smtClean="0">
                <a:latin typeface="Calibri" pitchFamily="34" charset="0"/>
                <a:cs typeface="Calibri" pitchFamily="34" charset="0"/>
                <a:hlinkClick r:id="rId3" action="ppaction://hlinkfile" tooltip="Invention"/>
              </a:rPr>
              <a:t>invention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They cover: </a:t>
            </a:r>
            <a:r>
              <a:rPr lang="en-GB" dirty="0">
                <a:latin typeface="Calibri" pitchFamily="34" charset="0"/>
                <a:cs typeface="Calibri" pitchFamily="34" charset="0"/>
              </a:rPr>
              <a:t>t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echnology</a:t>
            </a:r>
            <a:r>
              <a:rPr lang="en-GB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gadgets</a:t>
            </a:r>
            <a:r>
              <a:rPr lang="en-GB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mechanisms</a:t>
            </a:r>
            <a:r>
              <a:rPr lang="en-GB" dirty="0">
                <a:latin typeface="Calibri" pitchFamily="34" charset="0"/>
                <a:cs typeface="Calibri" pitchFamily="34" charset="0"/>
              </a:rPr>
              <a:t>, n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ew products</a:t>
            </a:r>
          </a:p>
          <a:p>
            <a:pPr marL="36576" indent="0"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They have </a:t>
            </a:r>
            <a:r>
              <a:rPr lang="en-GB" dirty="0">
                <a:latin typeface="Calibri" pitchFamily="34" charset="0"/>
                <a:cs typeface="Calibri" pitchFamily="34" charset="0"/>
              </a:rPr>
              <a:t>to be applied for to the Patent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Office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They can be sold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3657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29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Design Right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>Covers new versions of an existing product which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looks different </a:t>
            </a:r>
            <a:r>
              <a:rPr lang="en-GB" dirty="0">
                <a:latin typeface="Calibri" pitchFamily="34" charset="0"/>
                <a:cs typeface="Calibri" pitchFamily="34" charset="0"/>
              </a:rPr>
              <a:t>or functions differently.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Design </a:t>
            </a:r>
            <a:r>
              <a:rPr lang="en-GB" dirty="0">
                <a:latin typeface="Calibri" pitchFamily="34" charset="0"/>
                <a:cs typeface="Calibri" pitchFamily="34" charset="0"/>
              </a:rPr>
              <a:t>Rights last for 10 years.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51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Registered Design</a:t>
            </a:r>
            <a:endParaRPr lang="en-GB" b="1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96088" cy="4525963"/>
          </a:xfrm>
        </p:spPr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Covers </a:t>
            </a:r>
            <a:r>
              <a:rPr lang="en-GB" dirty="0">
                <a:latin typeface="Calibri" pitchFamily="34" charset="0"/>
                <a:cs typeface="Calibri" pitchFamily="34" charset="0"/>
              </a:rPr>
              <a:t>the appearance/style of a particular type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of product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E.g. Volkswagen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Bettle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Anglepoise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Lamp, iPod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36576" indent="0">
              <a:buNone/>
            </a:pPr>
            <a:r>
              <a:rPr lang="en-GB" dirty="0">
                <a:latin typeface="Calibri" pitchFamily="34" charset="0"/>
                <a:cs typeface="Calibri" pitchFamily="34" charset="0"/>
              </a:rPr>
              <a:t>	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Lasts </a:t>
            </a:r>
            <a:r>
              <a:rPr lang="en-GB" dirty="0">
                <a:latin typeface="Calibri" pitchFamily="34" charset="0"/>
                <a:cs typeface="Calibri" pitchFamily="34" charset="0"/>
              </a:rPr>
              <a:t>25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years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endParaRPr lang="en-GB" dirty="0"/>
          </a:p>
        </p:txBody>
      </p:sp>
      <p:pic>
        <p:nvPicPr>
          <p:cNvPr id="2050" name="Picture 2" descr="http://www.autotrader.co.uk/EDITORIAL/editorial_images/vw_beetle_car_review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09053"/>
            <a:ext cx="3433564" cy="228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omputeractive.co.uk/IMG/110/142110/apple-ipod-nano.jpg?12908612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4664"/>
            <a:ext cx="1930128" cy="269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252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Brand</a:t>
            </a:r>
            <a:r>
              <a:rPr lang="en-GB" b="1" dirty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>What you associate with a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company i.e. quality</a:t>
            </a:r>
            <a:r>
              <a:rPr lang="en-GB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cost</a:t>
            </a:r>
            <a:r>
              <a:rPr lang="en-GB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reliability</a:t>
            </a:r>
            <a:r>
              <a:rPr lang="en-GB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status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36576" indent="0"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Symbols?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>
                <a:latin typeface="Calibri" pitchFamily="34" charset="0"/>
                <a:cs typeface="Calibri" pitchFamily="34" charset="0"/>
              </a:rPr>
              <a:t>Companies take years and a lot of advertising to build up their ‘Brand Image’.  They get VERY upset if someone tries to copy their trademarks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etc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36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Trademark </a:t>
            </a:r>
            <a:r>
              <a:rPr lang="en-GB" dirty="0">
                <a:solidFill>
                  <a:srgbClr val="3399FF"/>
                </a:solidFill>
              </a:rPr>
              <a:t>™</a:t>
            </a:r>
            <a:r>
              <a:rPr lang="en-GB" b="1" dirty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Purely </a:t>
            </a:r>
            <a:r>
              <a:rPr lang="en-GB" dirty="0" smtClean="0"/>
              <a:t>visual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Logo</a:t>
            </a:r>
            <a:r>
              <a:rPr lang="en-GB" dirty="0"/>
              <a:t>, </a:t>
            </a:r>
            <a:r>
              <a:rPr lang="en-GB" dirty="0" smtClean="0"/>
              <a:t>brand image. Helps </a:t>
            </a:r>
            <a:r>
              <a:rPr lang="en-GB" dirty="0"/>
              <a:t>people </a:t>
            </a:r>
            <a:r>
              <a:rPr lang="en-GB" dirty="0" smtClean="0"/>
              <a:t>to recognise </a:t>
            </a:r>
            <a:r>
              <a:rPr lang="en-GB" dirty="0"/>
              <a:t>a Brand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Has </a:t>
            </a:r>
            <a:r>
              <a:rPr lang="en-GB" dirty="0"/>
              <a:t>to be registered at the patent </a:t>
            </a:r>
            <a:r>
              <a:rPr lang="en-GB" dirty="0" smtClean="0"/>
              <a:t>office</a:t>
            </a:r>
            <a:endParaRPr lang="en-GB" dirty="0"/>
          </a:p>
          <a:p>
            <a:endParaRPr lang="en-GB" dirty="0"/>
          </a:p>
        </p:txBody>
      </p:sp>
      <p:pic>
        <p:nvPicPr>
          <p:cNvPr id="3074" name="Picture 2" descr="http://www.adamphones.com/news/wp-content/uploads/2011/11/sony-ericsson-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 b="27691"/>
          <a:stretch/>
        </p:blipFill>
        <p:spPr bwMode="auto">
          <a:xfrm>
            <a:off x="6948264" y="260648"/>
            <a:ext cx="177037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blog.computer2000.co.uk/wp-content/uploads/apple-log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2.bp.blogspot.com/-5w_3Q3mOphg/T0QFkHb0XtI/AAAAAAAAAD8/q6EYXXcgEBg/s1600/ferrari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139190"/>
            <a:ext cx="1656184" cy="124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Download calibre for window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900" y="1269885"/>
            <a:ext cx="1279864" cy="11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92437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365</TotalTime>
  <Words>410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 Intellectual  property rights</vt:lpstr>
      <vt:lpstr>What is Intellectual Property?</vt:lpstr>
      <vt:lpstr>Different Types of IPR</vt:lpstr>
      <vt:lpstr>What do I need to know about for my exam?</vt:lpstr>
      <vt:lpstr>Patent</vt:lpstr>
      <vt:lpstr>Design Right</vt:lpstr>
      <vt:lpstr>Registered Design</vt:lpstr>
      <vt:lpstr>Brand </vt:lpstr>
      <vt:lpstr>Trademark ™ </vt:lpstr>
      <vt:lpstr>What do I write in the exam though?  </vt:lpstr>
      <vt:lpstr>What do I write in the exam though?  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Prototyping</dc:title>
  <dc:creator>thomsons</dc:creator>
  <cp:lastModifiedBy>thomsons</cp:lastModifiedBy>
  <cp:revision>25</cp:revision>
  <dcterms:created xsi:type="dcterms:W3CDTF">2012-11-19T11:32:37Z</dcterms:created>
  <dcterms:modified xsi:type="dcterms:W3CDTF">2012-11-29T15:22:07Z</dcterms:modified>
</cp:coreProperties>
</file>